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9753600" cy="7315200"/>
  <p:notesSz cx="6858000" cy="9144000"/>
  <p:embeddedFontLst>
    <p:embeddedFont>
      <p:font typeface="Calibri" panose="020F0502020204030204" pitchFamily="34" charset="0"/>
      <p:regular r:id="rId11"/>
      <p:bold r:id="rId12"/>
      <p:italic r:id="rId13"/>
      <p:boldItalic r:id="rId14"/>
    </p:embeddedFont>
    <p:embeddedFont>
      <p:font typeface="Comic Sans" panose="020B0604020202020204" charset="0"/>
      <p:regular r:id="rId15"/>
    </p:embeddedFont>
    <p:embeddedFont>
      <p:font typeface="Comic Sans Bold" panose="020B0604020202020204" charset="0"/>
      <p:regular r:id="rId16"/>
    </p:embeddedFont>
    <p:embeddedFont>
      <p:font typeface="HK Grotesk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5" d="100"/>
          <a:sy n="55" d="100"/>
        </p:scale>
        <p:origin x="1492" y="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31520" y="4169442"/>
            <a:ext cx="5669280" cy="1914307"/>
          </a:xfrm>
          <a:prstGeom prst="rect">
            <a:avLst/>
          </a:prstGeom>
        </p:spPr>
        <p:txBody>
          <a:bodyPr wrap="square" lIns="0" tIns="0" rIns="0" bIns="0" rtlCol="0" anchor="t">
            <a:spAutoFit/>
          </a:bodyPr>
          <a:lstStyle/>
          <a:p>
            <a:pPr>
              <a:lnSpc>
                <a:spcPts val="3780"/>
              </a:lnSpc>
            </a:pPr>
            <a:r>
              <a:rPr lang="en-US" sz="2700" dirty="0" err="1">
                <a:solidFill>
                  <a:srgbClr val="731F7D"/>
                </a:solidFill>
                <a:latin typeface="Comic Sans Bold"/>
              </a:rPr>
              <a:t>B.Anjali</a:t>
            </a:r>
            <a:endParaRPr lang="en-US" sz="2700" dirty="0">
              <a:solidFill>
                <a:srgbClr val="731F7D"/>
              </a:solidFill>
              <a:latin typeface="Comic Sans Bold"/>
            </a:endParaRPr>
          </a:p>
          <a:p>
            <a:pPr>
              <a:lnSpc>
                <a:spcPts val="3780"/>
              </a:lnSpc>
            </a:pPr>
            <a:r>
              <a:rPr lang="en-US" sz="2700" dirty="0" err="1">
                <a:solidFill>
                  <a:srgbClr val="731F7D"/>
                </a:solidFill>
                <a:latin typeface="Comic Sans Bold"/>
              </a:rPr>
              <a:t>B.Vamsi</a:t>
            </a:r>
            <a:endParaRPr lang="en-US" sz="2700" dirty="0">
              <a:solidFill>
                <a:srgbClr val="731F7D"/>
              </a:solidFill>
              <a:latin typeface="Comic Sans Bold"/>
            </a:endParaRPr>
          </a:p>
          <a:p>
            <a:pPr>
              <a:lnSpc>
                <a:spcPts val="3780"/>
              </a:lnSpc>
            </a:pPr>
            <a:r>
              <a:rPr lang="en-US" sz="2700" dirty="0">
                <a:solidFill>
                  <a:srgbClr val="731F7D"/>
                </a:solidFill>
                <a:latin typeface="Comic Sans Bold"/>
              </a:rPr>
              <a:t>Bala Siva Sai Megi Reddy Padala</a:t>
            </a:r>
          </a:p>
          <a:p>
            <a:pPr>
              <a:lnSpc>
                <a:spcPts val="3779"/>
              </a:lnSpc>
              <a:spcBef>
                <a:spcPct val="0"/>
              </a:spcBef>
            </a:pPr>
            <a:r>
              <a:rPr lang="en-US" sz="2700" dirty="0">
                <a:solidFill>
                  <a:srgbClr val="731F7D"/>
                </a:solidFill>
                <a:latin typeface="Comic Sans Bold"/>
              </a:rPr>
              <a:t>Sanjay Verma</a:t>
            </a:r>
          </a:p>
        </p:txBody>
      </p:sp>
      <p:sp>
        <p:nvSpPr>
          <p:cNvPr id="3" name="TextBox 3"/>
          <p:cNvSpPr txBox="1"/>
          <p:nvPr/>
        </p:nvSpPr>
        <p:spPr>
          <a:xfrm>
            <a:off x="202133" y="2144886"/>
            <a:ext cx="5534667" cy="1786890"/>
          </a:xfrm>
          <a:prstGeom prst="rect">
            <a:avLst/>
          </a:prstGeom>
        </p:spPr>
        <p:txBody>
          <a:bodyPr lIns="0" tIns="0" rIns="0" bIns="0" rtlCol="0" anchor="t">
            <a:spAutoFit/>
          </a:bodyPr>
          <a:lstStyle/>
          <a:p>
            <a:pPr>
              <a:lnSpc>
                <a:spcPts val="7080"/>
              </a:lnSpc>
            </a:pPr>
            <a:r>
              <a:rPr lang="en-US" sz="6000" dirty="0">
                <a:solidFill>
                  <a:srgbClr val="000000"/>
                </a:solidFill>
                <a:latin typeface="Comic Sans"/>
              </a:rPr>
              <a:t>Language Translation</a:t>
            </a:r>
          </a:p>
        </p:txBody>
      </p:sp>
      <p:pic>
        <p:nvPicPr>
          <p:cNvPr id="4" name="Picture 4"/>
          <p:cNvPicPr>
            <a:picLocks noChangeAspect="1"/>
          </p:cNvPicPr>
          <p:nvPr/>
        </p:nvPicPr>
        <p:blipFill>
          <a:blip r:embed="rId2"/>
          <a:srcRect/>
          <a:stretch>
            <a:fillRect/>
          </a:stretch>
        </p:blipFill>
        <p:spPr>
          <a:xfrm rot="-5550229">
            <a:off x="6470789" y="-1879723"/>
            <a:ext cx="5867962" cy="5222486"/>
          </a:xfrm>
          <a:prstGeom prst="rect">
            <a:avLst/>
          </a:prstGeom>
        </p:spPr>
      </p:pic>
      <p:pic>
        <p:nvPicPr>
          <p:cNvPr id="5" name="Picture 5"/>
          <p:cNvPicPr>
            <a:picLocks noChangeAspect="1"/>
          </p:cNvPicPr>
          <p:nvPr/>
        </p:nvPicPr>
        <p:blipFill>
          <a:blip r:embed="rId3"/>
          <a:srcRect/>
          <a:stretch>
            <a:fillRect/>
          </a:stretch>
        </p:blipFill>
        <p:spPr>
          <a:xfrm rot="-5017281">
            <a:off x="5465986" y="1830553"/>
            <a:ext cx="1170984" cy="1109507"/>
          </a:xfrm>
          <a:prstGeom prst="rect">
            <a:avLst/>
          </a:prstGeom>
        </p:spPr>
      </p:pic>
      <p:pic>
        <p:nvPicPr>
          <p:cNvPr id="6" name="Picture 6"/>
          <p:cNvPicPr>
            <a:picLocks noChangeAspect="1"/>
          </p:cNvPicPr>
          <p:nvPr/>
        </p:nvPicPr>
        <p:blipFill>
          <a:blip r:embed="rId4"/>
          <a:srcRect/>
          <a:stretch>
            <a:fillRect/>
          </a:stretch>
        </p:blipFill>
        <p:spPr>
          <a:xfrm rot="-10567437">
            <a:off x="7985226" y="5764450"/>
            <a:ext cx="2588757" cy="247549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379" b="1161"/>
          <a:stretch>
            <a:fillRect/>
          </a:stretch>
        </p:blipFill>
        <p:spPr>
          <a:xfrm rot="498132">
            <a:off x="7227392" y="3990980"/>
            <a:ext cx="3992736" cy="4413846"/>
          </a:xfrm>
          <a:prstGeom prst="rect">
            <a:avLst/>
          </a:prstGeom>
        </p:spPr>
      </p:pic>
      <p:pic>
        <p:nvPicPr>
          <p:cNvPr id="3" name="Picture 3"/>
          <p:cNvPicPr>
            <a:picLocks noChangeAspect="1"/>
          </p:cNvPicPr>
          <p:nvPr/>
        </p:nvPicPr>
        <p:blipFill>
          <a:blip r:embed="rId3"/>
          <a:srcRect/>
          <a:stretch>
            <a:fillRect/>
          </a:stretch>
        </p:blipFill>
        <p:spPr>
          <a:xfrm rot="-2715964">
            <a:off x="5681965" y="5440214"/>
            <a:ext cx="983734" cy="932088"/>
          </a:xfrm>
          <a:prstGeom prst="rect">
            <a:avLst/>
          </a:prstGeom>
        </p:spPr>
      </p:pic>
      <p:pic>
        <p:nvPicPr>
          <p:cNvPr id="4" name="Picture 4"/>
          <p:cNvPicPr>
            <a:picLocks noChangeAspect="1"/>
          </p:cNvPicPr>
          <p:nvPr/>
        </p:nvPicPr>
        <p:blipFill>
          <a:blip r:embed="rId4"/>
          <a:srcRect/>
          <a:stretch>
            <a:fillRect/>
          </a:stretch>
        </p:blipFill>
        <p:spPr>
          <a:xfrm rot="-3212463">
            <a:off x="5467444" y="-840048"/>
            <a:ext cx="3394439" cy="3929885"/>
          </a:xfrm>
          <a:prstGeom prst="rect">
            <a:avLst/>
          </a:prstGeom>
        </p:spPr>
      </p:pic>
      <p:sp>
        <p:nvSpPr>
          <p:cNvPr id="5" name="TextBox 5"/>
          <p:cNvSpPr txBox="1"/>
          <p:nvPr/>
        </p:nvSpPr>
        <p:spPr>
          <a:xfrm>
            <a:off x="1565960" y="2194355"/>
            <a:ext cx="4765059" cy="746125"/>
          </a:xfrm>
          <a:prstGeom prst="rect">
            <a:avLst/>
          </a:prstGeom>
        </p:spPr>
        <p:txBody>
          <a:bodyPr lIns="0" tIns="0" rIns="0" bIns="0" rtlCol="0" anchor="t">
            <a:spAutoFit/>
          </a:bodyPr>
          <a:lstStyle/>
          <a:p>
            <a:pPr>
              <a:lnSpc>
                <a:spcPts val="5900"/>
              </a:lnSpc>
            </a:pPr>
            <a:r>
              <a:rPr lang="en-US" sz="5000">
                <a:solidFill>
                  <a:srgbClr val="FFFFFF"/>
                </a:solidFill>
                <a:latin typeface="Comic Sans"/>
              </a:rPr>
              <a:t>Components</a:t>
            </a:r>
          </a:p>
        </p:txBody>
      </p:sp>
      <p:sp>
        <p:nvSpPr>
          <p:cNvPr id="6" name="TextBox 6"/>
          <p:cNvSpPr txBox="1"/>
          <p:nvPr/>
        </p:nvSpPr>
        <p:spPr>
          <a:xfrm>
            <a:off x="560143" y="2257212"/>
            <a:ext cx="1005816" cy="683268"/>
          </a:xfrm>
          <a:prstGeom prst="rect">
            <a:avLst/>
          </a:prstGeom>
        </p:spPr>
        <p:txBody>
          <a:bodyPr lIns="0" tIns="0" rIns="0" bIns="0" rtlCol="0" anchor="t">
            <a:spAutoFit/>
          </a:bodyPr>
          <a:lstStyle/>
          <a:p>
            <a:pPr marL="0" lvl="0" indent="0" algn="l">
              <a:lnSpc>
                <a:spcPts val="5309"/>
              </a:lnSpc>
              <a:spcBef>
                <a:spcPct val="0"/>
              </a:spcBef>
            </a:pPr>
            <a:r>
              <a:rPr lang="en-US" sz="4500" u="none">
                <a:solidFill>
                  <a:srgbClr val="FFFFFF">
                    <a:alpha val="60000"/>
                  </a:srgbClr>
                </a:solidFill>
                <a:latin typeface="HK Grotesk Bold"/>
              </a:rPr>
              <a:t>01</a:t>
            </a:r>
          </a:p>
        </p:txBody>
      </p:sp>
      <p:sp>
        <p:nvSpPr>
          <p:cNvPr id="7" name="TextBox 7"/>
          <p:cNvSpPr txBox="1"/>
          <p:nvPr/>
        </p:nvSpPr>
        <p:spPr>
          <a:xfrm>
            <a:off x="557969" y="4973433"/>
            <a:ext cx="4765059" cy="255402"/>
          </a:xfrm>
          <a:prstGeom prst="rect">
            <a:avLst/>
          </a:prstGeom>
        </p:spPr>
        <p:txBody>
          <a:bodyPr lIns="0" tIns="0" rIns="0" bIns="0" rtlCol="0" anchor="t">
            <a:spAutoFit/>
          </a:bodyPr>
          <a:lstStyle/>
          <a:p>
            <a:pPr>
              <a:lnSpc>
                <a:spcPts val="2100"/>
              </a:lnSpc>
              <a:spcBef>
                <a:spcPct val="0"/>
              </a:spcBef>
            </a:pPr>
            <a:endParaRPr/>
          </a:p>
        </p:txBody>
      </p:sp>
      <p:sp>
        <p:nvSpPr>
          <p:cNvPr id="8" name="TextBox 8"/>
          <p:cNvSpPr txBox="1"/>
          <p:nvPr/>
        </p:nvSpPr>
        <p:spPr>
          <a:xfrm>
            <a:off x="365012" y="3286339"/>
            <a:ext cx="5808820" cy="2334151"/>
          </a:xfrm>
          <a:prstGeom prst="rect">
            <a:avLst/>
          </a:prstGeom>
        </p:spPr>
        <p:txBody>
          <a:bodyPr lIns="0" tIns="0" rIns="0" bIns="0" rtlCol="0" anchor="t">
            <a:spAutoFit/>
          </a:bodyPr>
          <a:lstStyle/>
          <a:p>
            <a:pPr>
              <a:lnSpc>
                <a:spcPts val="3121"/>
              </a:lnSpc>
            </a:pPr>
            <a:r>
              <a:rPr lang="en-US" sz="2229">
                <a:solidFill>
                  <a:srgbClr val="FFFFFF"/>
                </a:solidFill>
                <a:latin typeface="Comic Sans"/>
              </a:rPr>
              <a:t>Introduction</a:t>
            </a:r>
          </a:p>
          <a:p>
            <a:pPr>
              <a:lnSpc>
                <a:spcPts val="3121"/>
              </a:lnSpc>
            </a:pPr>
            <a:r>
              <a:rPr lang="en-US" sz="2229">
                <a:solidFill>
                  <a:srgbClr val="FFFFFF"/>
                </a:solidFill>
                <a:latin typeface="Comic Sans"/>
              </a:rPr>
              <a:t>Challenges in Language Translation</a:t>
            </a:r>
          </a:p>
          <a:p>
            <a:pPr>
              <a:lnSpc>
                <a:spcPts val="3121"/>
              </a:lnSpc>
            </a:pPr>
            <a:r>
              <a:rPr lang="en-US" sz="2229">
                <a:solidFill>
                  <a:srgbClr val="FFFFFF"/>
                </a:solidFill>
                <a:latin typeface="Comic Sans"/>
              </a:rPr>
              <a:t>Approaches to Language Translation</a:t>
            </a:r>
          </a:p>
          <a:p>
            <a:pPr>
              <a:lnSpc>
                <a:spcPts val="3121"/>
              </a:lnSpc>
            </a:pPr>
            <a:r>
              <a:rPr lang="en-US" sz="2229">
                <a:solidFill>
                  <a:srgbClr val="FFFFFF"/>
                </a:solidFill>
                <a:latin typeface="Comic Sans"/>
              </a:rPr>
              <a:t>Applications of Language Translation in NLP</a:t>
            </a:r>
          </a:p>
          <a:p>
            <a:pPr>
              <a:lnSpc>
                <a:spcPts val="3121"/>
              </a:lnSpc>
            </a:pPr>
            <a:r>
              <a:rPr lang="en-US" sz="2229">
                <a:solidFill>
                  <a:srgbClr val="FFFFFF"/>
                </a:solidFill>
                <a:latin typeface="Comic Sans"/>
              </a:rPr>
              <a:t>Future of Language Translation in NLP</a:t>
            </a:r>
          </a:p>
          <a:p>
            <a:pPr>
              <a:lnSpc>
                <a:spcPts val="3121"/>
              </a:lnSpc>
              <a:spcBef>
                <a:spcPct val="0"/>
              </a:spcBef>
            </a:pPr>
            <a:r>
              <a:rPr lang="en-US" sz="2229">
                <a:solidFill>
                  <a:srgbClr val="FFFFFF"/>
                </a:solidFill>
                <a:latin typeface="Comic Sans"/>
              </a:rPr>
              <a:t>Conclusion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100510">
            <a:off x="1151394" y="-3244820"/>
            <a:ext cx="5681080" cy="5432533"/>
          </a:xfrm>
          <a:prstGeom prst="rect">
            <a:avLst/>
          </a:prstGeom>
        </p:spPr>
      </p:pic>
      <p:pic>
        <p:nvPicPr>
          <p:cNvPr id="3" name="Picture 3"/>
          <p:cNvPicPr>
            <a:picLocks noChangeAspect="1"/>
          </p:cNvPicPr>
          <p:nvPr/>
        </p:nvPicPr>
        <p:blipFill>
          <a:blip r:embed="rId3"/>
          <a:srcRect/>
          <a:stretch>
            <a:fillRect/>
          </a:stretch>
        </p:blipFill>
        <p:spPr>
          <a:xfrm rot="-2715964">
            <a:off x="8989163" y="1060035"/>
            <a:ext cx="1528874" cy="1448608"/>
          </a:xfrm>
          <a:prstGeom prst="rect">
            <a:avLst/>
          </a:prstGeom>
        </p:spPr>
      </p:pic>
      <p:pic>
        <p:nvPicPr>
          <p:cNvPr id="4" name="Picture 4"/>
          <p:cNvPicPr>
            <a:picLocks noChangeAspect="1"/>
          </p:cNvPicPr>
          <p:nvPr/>
        </p:nvPicPr>
        <p:blipFill>
          <a:blip r:embed="rId3"/>
          <a:srcRect/>
          <a:stretch>
            <a:fillRect/>
          </a:stretch>
        </p:blipFill>
        <p:spPr>
          <a:xfrm rot="-795738">
            <a:off x="8689106" y="6375384"/>
            <a:ext cx="2852170" cy="2702431"/>
          </a:xfrm>
          <a:prstGeom prst="rect">
            <a:avLst/>
          </a:prstGeom>
        </p:spPr>
      </p:pic>
      <p:sp>
        <p:nvSpPr>
          <p:cNvPr id="5" name="TextBox 5"/>
          <p:cNvSpPr txBox="1"/>
          <p:nvPr/>
        </p:nvSpPr>
        <p:spPr>
          <a:xfrm>
            <a:off x="3029256" y="2575292"/>
            <a:ext cx="6276155" cy="746125"/>
          </a:xfrm>
          <a:prstGeom prst="rect">
            <a:avLst/>
          </a:prstGeom>
        </p:spPr>
        <p:txBody>
          <a:bodyPr lIns="0" tIns="0" rIns="0" bIns="0" rtlCol="0" anchor="t">
            <a:spAutoFit/>
          </a:bodyPr>
          <a:lstStyle/>
          <a:p>
            <a:pPr>
              <a:lnSpc>
                <a:spcPts val="5900"/>
              </a:lnSpc>
            </a:pPr>
            <a:r>
              <a:rPr lang="en-US" sz="5000">
                <a:solidFill>
                  <a:srgbClr val="731F7D"/>
                </a:solidFill>
                <a:latin typeface="Comic Sans"/>
              </a:rPr>
              <a:t>Abstract</a:t>
            </a:r>
          </a:p>
        </p:txBody>
      </p:sp>
      <p:sp>
        <p:nvSpPr>
          <p:cNvPr id="6" name="TextBox 6"/>
          <p:cNvSpPr txBox="1"/>
          <p:nvPr/>
        </p:nvSpPr>
        <p:spPr>
          <a:xfrm>
            <a:off x="1320355" y="2643237"/>
            <a:ext cx="1330377" cy="678180"/>
          </a:xfrm>
          <a:prstGeom prst="rect">
            <a:avLst/>
          </a:prstGeom>
        </p:spPr>
        <p:txBody>
          <a:bodyPr lIns="0" tIns="0" rIns="0" bIns="0" rtlCol="0" anchor="t">
            <a:spAutoFit/>
          </a:bodyPr>
          <a:lstStyle/>
          <a:p>
            <a:pPr marL="0" lvl="0" indent="0" algn="r">
              <a:lnSpc>
                <a:spcPts val="5309"/>
              </a:lnSpc>
              <a:spcBef>
                <a:spcPct val="0"/>
              </a:spcBef>
            </a:pPr>
            <a:r>
              <a:rPr lang="en-US" sz="4500" u="none">
                <a:solidFill>
                  <a:srgbClr val="731F7D">
                    <a:alpha val="60000"/>
                  </a:srgbClr>
                </a:solidFill>
                <a:latin typeface="HK Grotesk Bold"/>
              </a:rPr>
              <a:t>02</a:t>
            </a:r>
          </a:p>
        </p:txBody>
      </p:sp>
      <p:sp>
        <p:nvSpPr>
          <p:cNvPr id="7" name="TextBox 7"/>
          <p:cNvSpPr txBox="1"/>
          <p:nvPr/>
        </p:nvSpPr>
        <p:spPr>
          <a:xfrm>
            <a:off x="339390" y="3833081"/>
            <a:ext cx="9074821" cy="1323594"/>
          </a:xfrm>
          <a:prstGeom prst="rect">
            <a:avLst/>
          </a:prstGeom>
        </p:spPr>
        <p:txBody>
          <a:bodyPr lIns="0" tIns="0" rIns="0" bIns="0" rtlCol="0" anchor="t">
            <a:spAutoFit/>
          </a:bodyPr>
          <a:lstStyle/>
          <a:p>
            <a:pPr>
              <a:lnSpc>
                <a:spcPts val="2645"/>
              </a:lnSpc>
              <a:spcBef>
                <a:spcPct val="0"/>
              </a:spcBef>
            </a:pPr>
            <a:r>
              <a:rPr lang="en-US" sz="1889">
                <a:solidFill>
                  <a:srgbClr val="731F7D"/>
                </a:solidFill>
                <a:latin typeface="Comic Sans"/>
              </a:rPr>
              <a:t>This research paper proposes a Transformer-based sequence-to-sequence (seq2seq) model for language translation tasks, using a tf.data pipeline and TensorFlow to train it on a large dataset. Experimental results show it achieves high accuracy and outperforms traditional seq2seq models.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34706" y="4906924"/>
            <a:ext cx="1552782" cy="1471261"/>
          </a:xfrm>
          <a:prstGeom prst="rect">
            <a:avLst/>
          </a:prstGeom>
        </p:spPr>
      </p:pic>
      <p:pic>
        <p:nvPicPr>
          <p:cNvPr id="3" name="Picture 3"/>
          <p:cNvPicPr>
            <a:picLocks noChangeAspect="1"/>
          </p:cNvPicPr>
          <p:nvPr/>
        </p:nvPicPr>
        <p:blipFill>
          <a:blip r:embed="rId3"/>
          <a:srcRect/>
          <a:stretch>
            <a:fillRect/>
          </a:stretch>
        </p:blipFill>
        <p:spPr>
          <a:xfrm>
            <a:off x="-1095310" y="-388589"/>
            <a:ext cx="3423538" cy="3046949"/>
          </a:xfrm>
          <a:prstGeom prst="rect">
            <a:avLst/>
          </a:prstGeom>
        </p:spPr>
      </p:pic>
      <p:pic>
        <p:nvPicPr>
          <p:cNvPr id="4" name="Picture 4"/>
          <p:cNvPicPr>
            <a:picLocks noChangeAspect="1"/>
          </p:cNvPicPr>
          <p:nvPr/>
        </p:nvPicPr>
        <p:blipFill>
          <a:blip r:embed="rId4"/>
          <a:srcRect/>
          <a:stretch>
            <a:fillRect/>
          </a:stretch>
        </p:blipFill>
        <p:spPr>
          <a:xfrm rot="380713">
            <a:off x="2046733" y="2116178"/>
            <a:ext cx="3496375" cy="3343409"/>
          </a:xfrm>
          <a:prstGeom prst="rect">
            <a:avLst/>
          </a:prstGeom>
        </p:spPr>
      </p:pic>
      <p:sp>
        <p:nvSpPr>
          <p:cNvPr id="5" name="TextBox 5"/>
          <p:cNvSpPr txBox="1"/>
          <p:nvPr/>
        </p:nvSpPr>
        <p:spPr>
          <a:xfrm>
            <a:off x="0" y="2025398"/>
            <a:ext cx="7732604" cy="746125"/>
          </a:xfrm>
          <a:prstGeom prst="rect">
            <a:avLst/>
          </a:prstGeom>
        </p:spPr>
        <p:txBody>
          <a:bodyPr lIns="0" tIns="0" rIns="0" bIns="0" rtlCol="0" anchor="t">
            <a:spAutoFit/>
          </a:bodyPr>
          <a:lstStyle/>
          <a:p>
            <a:pPr algn="r">
              <a:lnSpc>
                <a:spcPts val="5900"/>
              </a:lnSpc>
            </a:pPr>
            <a:r>
              <a:rPr lang="en-US" sz="5000">
                <a:solidFill>
                  <a:srgbClr val="FFFFFF"/>
                </a:solidFill>
                <a:latin typeface="Comic Sans"/>
              </a:rPr>
              <a:t>Problem Statement</a:t>
            </a:r>
          </a:p>
        </p:txBody>
      </p:sp>
      <p:sp>
        <p:nvSpPr>
          <p:cNvPr id="6" name="TextBox 6"/>
          <p:cNvSpPr txBox="1"/>
          <p:nvPr/>
        </p:nvSpPr>
        <p:spPr>
          <a:xfrm>
            <a:off x="435664" y="2052064"/>
            <a:ext cx="1330377" cy="683268"/>
          </a:xfrm>
          <a:prstGeom prst="rect">
            <a:avLst/>
          </a:prstGeom>
        </p:spPr>
        <p:txBody>
          <a:bodyPr lIns="0" tIns="0" rIns="0" bIns="0" rtlCol="0" anchor="t">
            <a:spAutoFit/>
          </a:bodyPr>
          <a:lstStyle/>
          <a:p>
            <a:pPr marL="0" lvl="0" indent="0" algn="r">
              <a:lnSpc>
                <a:spcPts val="5309"/>
              </a:lnSpc>
              <a:spcBef>
                <a:spcPct val="0"/>
              </a:spcBef>
            </a:pPr>
            <a:r>
              <a:rPr lang="en-US" sz="4500" u="none">
                <a:solidFill>
                  <a:srgbClr val="FFFFFF">
                    <a:alpha val="60000"/>
                  </a:srgbClr>
                </a:solidFill>
                <a:latin typeface="HK Grotesk Bold"/>
              </a:rPr>
              <a:t>03</a:t>
            </a:r>
          </a:p>
        </p:txBody>
      </p:sp>
      <p:sp>
        <p:nvSpPr>
          <p:cNvPr id="7" name="TextBox 7"/>
          <p:cNvSpPr txBox="1"/>
          <p:nvPr/>
        </p:nvSpPr>
        <p:spPr>
          <a:xfrm>
            <a:off x="339390" y="2919752"/>
            <a:ext cx="9074821" cy="2233422"/>
          </a:xfrm>
          <a:prstGeom prst="rect">
            <a:avLst/>
          </a:prstGeom>
        </p:spPr>
        <p:txBody>
          <a:bodyPr lIns="0" tIns="0" rIns="0" bIns="0" rtlCol="0" anchor="t">
            <a:spAutoFit/>
          </a:bodyPr>
          <a:lstStyle/>
          <a:p>
            <a:pPr>
              <a:lnSpc>
                <a:spcPts val="2099"/>
              </a:lnSpc>
            </a:pPr>
            <a:endParaRPr/>
          </a:p>
          <a:p>
            <a:pPr>
              <a:lnSpc>
                <a:spcPts val="2645"/>
              </a:lnSpc>
              <a:spcBef>
                <a:spcPct val="0"/>
              </a:spcBef>
            </a:pPr>
            <a:r>
              <a:rPr lang="en-US" sz="1889">
                <a:solidFill>
                  <a:srgbClr val="FFFFFF"/>
                </a:solidFill>
                <a:latin typeface="Comic Sans"/>
              </a:rPr>
              <a:t>This paper proposes a novel approach that leverages the Transformer-based Seq2Seq model for language translation, investigating its effectiveness in handling diverse languages, capturing complex language structures, and achieving competitive translation accuracy. It also explores techniques to optimize the model's performance, such as attention mechanisms, positional encoding, and training strategies.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2153821" y="1077577"/>
            <a:ext cx="5445958" cy="5160045"/>
          </a:xfrm>
          <a:prstGeom prst="rect">
            <a:avLst/>
          </a:prstGeom>
        </p:spPr>
      </p:pic>
      <p:pic>
        <p:nvPicPr>
          <p:cNvPr id="3" name="Picture 3"/>
          <p:cNvPicPr>
            <a:picLocks noChangeAspect="1"/>
          </p:cNvPicPr>
          <p:nvPr/>
        </p:nvPicPr>
        <p:blipFill>
          <a:blip r:embed="rId3"/>
          <a:srcRect/>
          <a:stretch>
            <a:fillRect/>
          </a:stretch>
        </p:blipFill>
        <p:spPr>
          <a:xfrm rot="-5033790">
            <a:off x="-2221207" y="4475132"/>
            <a:ext cx="4442415" cy="3953749"/>
          </a:xfrm>
          <a:prstGeom prst="rect">
            <a:avLst/>
          </a:prstGeom>
        </p:spPr>
      </p:pic>
      <p:sp>
        <p:nvSpPr>
          <p:cNvPr id="4" name="TextBox 4"/>
          <p:cNvSpPr txBox="1"/>
          <p:nvPr/>
        </p:nvSpPr>
        <p:spPr>
          <a:xfrm>
            <a:off x="918420" y="799987"/>
            <a:ext cx="7694244" cy="1489075"/>
          </a:xfrm>
          <a:prstGeom prst="rect">
            <a:avLst/>
          </a:prstGeom>
        </p:spPr>
        <p:txBody>
          <a:bodyPr lIns="0" tIns="0" rIns="0" bIns="0" rtlCol="0" anchor="t">
            <a:spAutoFit/>
          </a:bodyPr>
          <a:lstStyle/>
          <a:p>
            <a:pPr algn="ctr">
              <a:lnSpc>
                <a:spcPts val="5900"/>
              </a:lnSpc>
            </a:pPr>
            <a:r>
              <a:rPr lang="en-US" sz="5000">
                <a:solidFill>
                  <a:srgbClr val="FFFFFF"/>
                </a:solidFill>
                <a:latin typeface="Comic Sans"/>
              </a:rPr>
              <a:t>Challenges in Language Translation</a:t>
            </a:r>
          </a:p>
        </p:txBody>
      </p:sp>
      <p:pic>
        <p:nvPicPr>
          <p:cNvPr id="5" name="Picture 5"/>
          <p:cNvPicPr>
            <a:picLocks noChangeAspect="1"/>
          </p:cNvPicPr>
          <p:nvPr/>
        </p:nvPicPr>
        <p:blipFill>
          <a:blip r:embed="rId4"/>
          <a:srcRect/>
          <a:stretch>
            <a:fillRect/>
          </a:stretch>
        </p:blipFill>
        <p:spPr>
          <a:xfrm rot="-447366">
            <a:off x="6276389" y="-1371266"/>
            <a:ext cx="2646779" cy="2530983"/>
          </a:xfrm>
          <a:prstGeom prst="rect">
            <a:avLst/>
          </a:prstGeom>
        </p:spPr>
      </p:pic>
      <p:pic>
        <p:nvPicPr>
          <p:cNvPr id="6" name="Picture 6"/>
          <p:cNvPicPr>
            <a:picLocks noChangeAspect="1"/>
          </p:cNvPicPr>
          <p:nvPr/>
        </p:nvPicPr>
        <p:blipFill>
          <a:blip r:embed="rId4"/>
          <a:srcRect/>
          <a:stretch>
            <a:fillRect/>
          </a:stretch>
        </p:blipFill>
        <p:spPr>
          <a:xfrm rot="-447366">
            <a:off x="8934908" y="6295618"/>
            <a:ext cx="2268935" cy="2169669"/>
          </a:xfrm>
          <a:prstGeom prst="rect">
            <a:avLst/>
          </a:prstGeom>
        </p:spPr>
      </p:pic>
      <p:sp>
        <p:nvSpPr>
          <p:cNvPr id="7" name="TextBox 7"/>
          <p:cNvSpPr txBox="1"/>
          <p:nvPr/>
        </p:nvSpPr>
        <p:spPr>
          <a:xfrm>
            <a:off x="304800" y="856494"/>
            <a:ext cx="945164" cy="682751"/>
          </a:xfrm>
          <a:prstGeom prst="rect">
            <a:avLst/>
          </a:prstGeom>
        </p:spPr>
        <p:txBody>
          <a:bodyPr wrap="square" lIns="0" tIns="0" rIns="0" bIns="0" rtlCol="0" anchor="t">
            <a:spAutoFit/>
          </a:bodyPr>
          <a:lstStyle/>
          <a:p>
            <a:pPr marL="0" lvl="0" indent="0" algn="r">
              <a:lnSpc>
                <a:spcPts val="5309"/>
              </a:lnSpc>
              <a:spcBef>
                <a:spcPct val="0"/>
              </a:spcBef>
            </a:pPr>
            <a:r>
              <a:rPr lang="en-US" sz="4500" u="none" dirty="0">
                <a:solidFill>
                  <a:srgbClr val="FFFFFF">
                    <a:alpha val="60000"/>
                  </a:srgbClr>
                </a:solidFill>
                <a:latin typeface="HK Grotesk Bold"/>
              </a:rPr>
              <a:t>04</a:t>
            </a:r>
          </a:p>
        </p:txBody>
      </p:sp>
      <p:sp>
        <p:nvSpPr>
          <p:cNvPr id="8" name="TextBox 8"/>
          <p:cNvSpPr txBox="1"/>
          <p:nvPr/>
        </p:nvSpPr>
        <p:spPr>
          <a:xfrm>
            <a:off x="435209" y="2670705"/>
            <a:ext cx="8883181" cy="2999286"/>
          </a:xfrm>
          <a:prstGeom prst="rect">
            <a:avLst/>
          </a:prstGeom>
        </p:spPr>
        <p:txBody>
          <a:bodyPr lIns="0" tIns="0" rIns="0" bIns="0" rtlCol="0" anchor="t">
            <a:spAutoFit/>
          </a:bodyPr>
          <a:lstStyle/>
          <a:p>
            <a:pPr>
              <a:lnSpc>
                <a:spcPts val="2644"/>
              </a:lnSpc>
            </a:pPr>
            <a:r>
              <a:rPr lang="en-US" sz="1888">
                <a:solidFill>
                  <a:srgbClr val="FFFFFF"/>
                </a:solidFill>
                <a:latin typeface="Comic Sans Bold"/>
              </a:rPr>
              <a:t>Despite the progress made in language translation, there are still several challenges that need to be addressed. One of the biggest challenges is accurately capturing the nuances and context of a language, which can vary greatly depending on cultural and regional differences.</a:t>
            </a:r>
          </a:p>
          <a:p>
            <a:pPr>
              <a:lnSpc>
                <a:spcPts val="2644"/>
              </a:lnSpc>
            </a:pPr>
            <a:endParaRPr lang="en-US" sz="1888">
              <a:solidFill>
                <a:srgbClr val="FFFFFF"/>
              </a:solidFill>
              <a:latin typeface="Comic Sans Bold"/>
            </a:endParaRPr>
          </a:p>
          <a:p>
            <a:pPr>
              <a:lnSpc>
                <a:spcPts val="2644"/>
              </a:lnSpc>
              <a:spcBef>
                <a:spcPct val="0"/>
              </a:spcBef>
            </a:pPr>
            <a:r>
              <a:rPr lang="en-US" sz="1888">
                <a:solidFill>
                  <a:srgbClr val="FFFFFF"/>
                </a:solidFill>
                <a:latin typeface="Comic Sans Bold"/>
              </a:rPr>
              <a:t>Another challenge is dealing with idiomatic expressions and slang, which can be difficult to translate without proper context. Additionally, some languages have complex grammar rules and sentence structures, making it challenging for algorithms to accurately translate them.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1433" y="228149"/>
            <a:ext cx="8285502" cy="2232025"/>
          </a:xfrm>
          <a:prstGeom prst="rect">
            <a:avLst/>
          </a:prstGeom>
        </p:spPr>
        <p:txBody>
          <a:bodyPr lIns="0" tIns="0" rIns="0" bIns="0" rtlCol="0" anchor="t">
            <a:spAutoFit/>
          </a:bodyPr>
          <a:lstStyle/>
          <a:p>
            <a:pPr>
              <a:lnSpc>
                <a:spcPts val="5900"/>
              </a:lnSpc>
            </a:pPr>
            <a:r>
              <a:rPr lang="en-US" sz="5000">
                <a:solidFill>
                  <a:srgbClr val="000000"/>
                </a:solidFill>
                <a:latin typeface="Comic Sans"/>
              </a:rPr>
              <a:t>               Approaches</a:t>
            </a:r>
          </a:p>
          <a:p>
            <a:pPr>
              <a:lnSpc>
                <a:spcPts val="5900"/>
              </a:lnSpc>
            </a:pPr>
            <a:r>
              <a:rPr lang="en-US" sz="5000">
                <a:solidFill>
                  <a:srgbClr val="000000"/>
                </a:solidFill>
                <a:latin typeface="Comic Sans"/>
              </a:rPr>
              <a:t>                       to</a:t>
            </a:r>
          </a:p>
          <a:p>
            <a:pPr>
              <a:lnSpc>
                <a:spcPts val="5900"/>
              </a:lnSpc>
            </a:pPr>
            <a:r>
              <a:rPr lang="en-US" sz="5000">
                <a:solidFill>
                  <a:srgbClr val="000000"/>
                </a:solidFill>
                <a:latin typeface="Comic Sans"/>
              </a:rPr>
              <a:t>       Language Translation</a:t>
            </a:r>
          </a:p>
        </p:txBody>
      </p:sp>
      <p:pic>
        <p:nvPicPr>
          <p:cNvPr id="3" name="Picture 3"/>
          <p:cNvPicPr>
            <a:picLocks noChangeAspect="1"/>
          </p:cNvPicPr>
          <p:nvPr/>
        </p:nvPicPr>
        <p:blipFill>
          <a:blip r:embed="rId2"/>
          <a:srcRect/>
          <a:stretch>
            <a:fillRect/>
          </a:stretch>
        </p:blipFill>
        <p:spPr>
          <a:xfrm rot="-10141306">
            <a:off x="-2034775" y="4670550"/>
            <a:ext cx="4069550" cy="3891507"/>
          </a:xfrm>
          <a:prstGeom prst="rect">
            <a:avLst/>
          </a:prstGeom>
        </p:spPr>
      </p:pic>
      <p:pic>
        <p:nvPicPr>
          <p:cNvPr id="4" name="Picture 4"/>
          <p:cNvPicPr>
            <a:picLocks noChangeAspect="1"/>
          </p:cNvPicPr>
          <p:nvPr/>
        </p:nvPicPr>
        <p:blipFill>
          <a:blip r:embed="rId3"/>
          <a:srcRect/>
          <a:stretch>
            <a:fillRect/>
          </a:stretch>
        </p:blipFill>
        <p:spPr>
          <a:xfrm rot="9440951">
            <a:off x="9142646" y="-115394"/>
            <a:ext cx="1433798" cy="1358524"/>
          </a:xfrm>
          <a:prstGeom prst="rect">
            <a:avLst/>
          </a:prstGeom>
        </p:spPr>
      </p:pic>
      <p:sp>
        <p:nvSpPr>
          <p:cNvPr id="5" name="TextBox 5"/>
          <p:cNvSpPr txBox="1"/>
          <p:nvPr/>
        </p:nvSpPr>
        <p:spPr>
          <a:xfrm>
            <a:off x="1219201" y="392430"/>
            <a:ext cx="1043172" cy="678180"/>
          </a:xfrm>
          <a:prstGeom prst="rect">
            <a:avLst/>
          </a:prstGeom>
        </p:spPr>
        <p:txBody>
          <a:bodyPr wrap="square" lIns="0" tIns="0" rIns="0" bIns="0" rtlCol="0" anchor="t">
            <a:spAutoFit/>
          </a:bodyPr>
          <a:lstStyle/>
          <a:p>
            <a:pPr marL="0" lvl="0" indent="0" algn="r">
              <a:lnSpc>
                <a:spcPts val="5309"/>
              </a:lnSpc>
              <a:spcBef>
                <a:spcPct val="0"/>
              </a:spcBef>
            </a:pPr>
            <a:r>
              <a:rPr lang="en-US" sz="4500" u="none" dirty="0">
                <a:solidFill>
                  <a:srgbClr val="000000">
                    <a:alpha val="60000"/>
                  </a:srgbClr>
                </a:solidFill>
                <a:latin typeface="HK Grotesk Bold"/>
              </a:rPr>
              <a:t>05</a:t>
            </a:r>
          </a:p>
        </p:txBody>
      </p:sp>
      <p:sp>
        <p:nvSpPr>
          <p:cNvPr id="6" name="TextBox 6"/>
          <p:cNvSpPr txBox="1"/>
          <p:nvPr/>
        </p:nvSpPr>
        <p:spPr>
          <a:xfrm>
            <a:off x="435209" y="2790655"/>
            <a:ext cx="8883181" cy="3323879"/>
          </a:xfrm>
          <a:prstGeom prst="rect">
            <a:avLst/>
          </a:prstGeom>
        </p:spPr>
        <p:txBody>
          <a:bodyPr lIns="0" tIns="0" rIns="0" bIns="0" rtlCol="0" anchor="t">
            <a:spAutoFit/>
          </a:bodyPr>
          <a:lstStyle/>
          <a:p>
            <a:pPr>
              <a:lnSpc>
                <a:spcPts val="2644"/>
              </a:lnSpc>
            </a:pPr>
            <a:r>
              <a:rPr lang="en-US" sz="1888">
                <a:solidFill>
                  <a:srgbClr val="731F7D"/>
                </a:solidFill>
                <a:latin typeface="Comic Sans Bold"/>
              </a:rPr>
              <a:t>There are several approaches to language translation in NLP, including rule-based, statistical, and neural machine translation. Rule-based translation involves creating a set of linguistic rules for translating text from one language to another.</a:t>
            </a:r>
          </a:p>
          <a:p>
            <a:pPr>
              <a:lnSpc>
                <a:spcPts val="2644"/>
              </a:lnSpc>
            </a:pPr>
            <a:endParaRPr lang="en-US" sz="1888">
              <a:solidFill>
                <a:srgbClr val="731F7D"/>
              </a:solidFill>
              <a:latin typeface="Comic Sans Bold"/>
            </a:endParaRPr>
          </a:p>
          <a:p>
            <a:pPr>
              <a:lnSpc>
                <a:spcPts val="2644"/>
              </a:lnSpc>
              <a:spcBef>
                <a:spcPct val="0"/>
              </a:spcBef>
            </a:pPr>
            <a:r>
              <a:rPr lang="en-US" sz="1888">
                <a:solidFill>
                  <a:srgbClr val="731F7D"/>
                </a:solidFill>
                <a:latin typeface="Comic Sans Bold"/>
              </a:rPr>
              <a:t>Statistical machine translation uses statistical models to analyze large amounts of bilingual text data and make predictions about the best translation for a given input. Neural machine translation is based on deep learning models that can learn to translate text by analyzing large amounts of bilingual data and adjusting their parameters accordingly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3801926" y="5549695"/>
            <a:ext cx="1359473" cy="1288100"/>
          </a:xfrm>
          <a:prstGeom prst="rect">
            <a:avLst/>
          </a:prstGeom>
        </p:spPr>
      </p:pic>
      <p:pic>
        <p:nvPicPr>
          <p:cNvPr id="3" name="Picture 3"/>
          <p:cNvPicPr>
            <a:picLocks noChangeAspect="1"/>
          </p:cNvPicPr>
          <p:nvPr/>
        </p:nvPicPr>
        <p:blipFill>
          <a:blip r:embed="rId3"/>
          <a:srcRect/>
          <a:stretch>
            <a:fillRect/>
          </a:stretch>
        </p:blipFill>
        <p:spPr>
          <a:xfrm rot="-5769519">
            <a:off x="-1291712" y="447267"/>
            <a:ext cx="6142905" cy="5467185"/>
          </a:xfrm>
          <a:prstGeom prst="rect">
            <a:avLst/>
          </a:prstGeom>
        </p:spPr>
      </p:pic>
      <p:sp>
        <p:nvSpPr>
          <p:cNvPr id="4" name="TextBox 4"/>
          <p:cNvSpPr txBox="1"/>
          <p:nvPr/>
        </p:nvSpPr>
        <p:spPr>
          <a:xfrm>
            <a:off x="-433271" y="453438"/>
            <a:ext cx="9455351" cy="2232025"/>
          </a:xfrm>
          <a:prstGeom prst="rect">
            <a:avLst/>
          </a:prstGeom>
        </p:spPr>
        <p:txBody>
          <a:bodyPr lIns="0" tIns="0" rIns="0" bIns="0" rtlCol="0" anchor="t">
            <a:spAutoFit/>
          </a:bodyPr>
          <a:lstStyle/>
          <a:p>
            <a:pPr>
              <a:lnSpc>
                <a:spcPts val="5900"/>
              </a:lnSpc>
            </a:pPr>
            <a:r>
              <a:rPr lang="en-US" sz="5000">
                <a:solidFill>
                  <a:srgbClr val="FFFFFF"/>
                </a:solidFill>
                <a:latin typeface="Comic Sans"/>
              </a:rPr>
              <a:t>         Applications of Language</a:t>
            </a:r>
          </a:p>
          <a:p>
            <a:pPr>
              <a:lnSpc>
                <a:spcPts val="5900"/>
              </a:lnSpc>
            </a:pPr>
            <a:r>
              <a:rPr lang="en-US" sz="5000">
                <a:solidFill>
                  <a:srgbClr val="FFFFFF"/>
                </a:solidFill>
                <a:latin typeface="Comic Sans"/>
              </a:rPr>
              <a:t>                 Translation in  </a:t>
            </a:r>
          </a:p>
          <a:p>
            <a:pPr>
              <a:lnSpc>
                <a:spcPts val="5900"/>
              </a:lnSpc>
            </a:pPr>
            <a:r>
              <a:rPr lang="en-US" sz="5000">
                <a:solidFill>
                  <a:srgbClr val="FFFFFF"/>
                </a:solidFill>
                <a:latin typeface="Comic Sans"/>
              </a:rPr>
              <a:t>                          NLP</a:t>
            </a:r>
          </a:p>
        </p:txBody>
      </p:sp>
      <p:pic>
        <p:nvPicPr>
          <p:cNvPr id="5" name="Picture 5"/>
          <p:cNvPicPr>
            <a:picLocks noChangeAspect="1"/>
          </p:cNvPicPr>
          <p:nvPr/>
        </p:nvPicPr>
        <p:blipFill>
          <a:blip r:embed="rId4"/>
          <a:srcRect/>
          <a:stretch>
            <a:fillRect/>
          </a:stretch>
        </p:blipFill>
        <p:spPr>
          <a:xfrm rot="-447366">
            <a:off x="3814472" y="-480164"/>
            <a:ext cx="1004265" cy="960328"/>
          </a:xfrm>
          <a:prstGeom prst="rect">
            <a:avLst/>
          </a:prstGeom>
        </p:spPr>
      </p:pic>
      <p:sp>
        <p:nvSpPr>
          <p:cNvPr id="6" name="TextBox 6"/>
          <p:cNvSpPr txBox="1"/>
          <p:nvPr/>
        </p:nvSpPr>
        <p:spPr>
          <a:xfrm>
            <a:off x="400005" y="2976092"/>
            <a:ext cx="8883181" cy="3333636"/>
          </a:xfrm>
          <a:prstGeom prst="rect">
            <a:avLst/>
          </a:prstGeom>
        </p:spPr>
        <p:txBody>
          <a:bodyPr lIns="0" tIns="0" rIns="0" bIns="0" rtlCol="0" anchor="t">
            <a:spAutoFit/>
          </a:bodyPr>
          <a:lstStyle/>
          <a:p>
            <a:pPr>
              <a:lnSpc>
                <a:spcPts val="2644"/>
              </a:lnSpc>
            </a:pPr>
            <a:r>
              <a:rPr lang="en-US" sz="1888">
                <a:solidFill>
                  <a:srgbClr val="FFFFFF"/>
                </a:solidFill>
                <a:latin typeface="Comic Sans Bold"/>
              </a:rPr>
              <a:t>Language translation has numerous applications in NLP, including improving communication between people who speak different languages, facilitating cross-border business transactions, and enabling access to information in different languages.</a:t>
            </a:r>
          </a:p>
          <a:p>
            <a:pPr>
              <a:lnSpc>
                <a:spcPts val="2644"/>
              </a:lnSpc>
            </a:pPr>
            <a:endParaRPr lang="en-US" sz="1888">
              <a:solidFill>
                <a:srgbClr val="FFFFFF"/>
              </a:solidFill>
              <a:latin typeface="Comic Sans Bold"/>
            </a:endParaRPr>
          </a:p>
          <a:p>
            <a:pPr>
              <a:lnSpc>
                <a:spcPts val="2644"/>
              </a:lnSpc>
            </a:pPr>
            <a:r>
              <a:rPr lang="en-US" sz="1888">
                <a:solidFill>
                  <a:srgbClr val="FFFFFF"/>
                </a:solidFill>
                <a:latin typeface="Comic Sans Bold"/>
              </a:rPr>
              <a:t>abbbo wies.</a:t>
            </a:r>
          </a:p>
          <a:p>
            <a:pPr>
              <a:lnSpc>
                <a:spcPts val="2644"/>
              </a:lnSpc>
            </a:pPr>
            <a:endParaRPr lang="en-US" sz="1888">
              <a:solidFill>
                <a:srgbClr val="FFFFFF"/>
              </a:solidFill>
              <a:latin typeface="Comic Sans Bold"/>
            </a:endParaRPr>
          </a:p>
          <a:p>
            <a:pPr>
              <a:lnSpc>
                <a:spcPts val="2644"/>
              </a:lnSpc>
              <a:spcBef>
                <a:spcPct val="0"/>
              </a:spcBef>
            </a:pPr>
            <a:r>
              <a:rPr lang="en-US" sz="1888">
                <a:solidFill>
                  <a:srgbClr val="FFFFFF"/>
                </a:solidFill>
                <a:latin typeface="Comic Sans Bold"/>
              </a:rPr>
              <a:t>It also plays a crucial role in areas such as machine learning, sentiment analysis, and text classification, where accurate translation is necessary for training and analyzing models in multiple languages.</a:t>
            </a:r>
          </a:p>
        </p:txBody>
      </p:sp>
      <p:sp>
        <p:nvSpPr>
          <p:cNvPr id="7" name="TextBox 7"/>
          <p:cNvSpPr txBox="1"/>
          <p:nvPr/>
        </p:nvSpPr>
        <p:spPr>
          <a:xfrm>
            <a:off x="152401" y="541264"/>
            <a:ext cx="910634" cy="678180"/>
          </a:xfrm>
          <a:prstGeom prst="rect">
            <a:avLst/>
          </a:prstGeom>
        </p:spPr>
        <p:txBody>
          <a:bodyPr wrap="square" lIns="0" tIns="0" rIns="0" bIns="0" rtlCol="0" anchor="t">
            <a:spAutoFit/>
          </a:bodyPr>
          <a:lstStyle/>
          <a:p>
            <a:pPr marL="0" lvl="0" indent="0" algn="r">
              <a:lnSpc>
                <a:spcPts val="5309"/>
              </a:lnSpc>
              <a:spcBef>
                <a:spcPct val="0"/>
              </a:spcBef>
            </a:pPr>
            <a:r>
              <a:rPr lang="en-US" sz="4500" u="none" dirty="0">
                <a:solidFill>
                  <a:srgbClr val="FFFFFF">
                    <a:alpha val="60000"/>
                  </a:srgbClr>
                </a:solidFill>
                <a:latin typeface="HK Grotesk Bold"/>
              </a:rPr>
              <a:t>06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1399641" y="5989040"/>
            <a:ext cx="2799283" cy="2652320"/>
          </a:xfrm>
          <a:prstGeom prst="rect">
            <a:avLst/>
          </a:prstGeom>
        </p:spPr>
      </p:pic>
      <p:sp>
        <p:nvSpPr>
          <p:cNvPr id="3" name="TextBox 3"/>
          <p:cNvSpPr txBox="1"/>
          <p:nvPr/>
        </p:nvSpPr>
        <p:spPr>
          <a:xfrm>
            <a:off x="731520" y="232451"/>
            <a:ext cx="7970452" cy="2232025"/>
          </a:xfrm>
          <a:prstGeom prst="rect">
            <a:avLst/>
          </a:prstGeom>
        </p:spPr>
        <p:txBody>
          <a:bodyPr lIns="0" tIns="0" rIns="0" bIns="0" rtlCol="0" anchor="t">
            <a:spAutoFit/>
          </a:bodyPr>
          <a:lstStyle/>
          <a:p>
            <a:pPr algn="ctr">
              <a:lnSpc>
                <a:spcPts val="5900"/>
              </a:lnSpc>
            </a:pPr>
            <a:r>
              <a:rPr lang="en-US" sz="5000">
                <a:solidFill>
                  <a:srgbClr val="000000"/>
                </a:solidFill>
                <a:latin typeface="Comic Sans"/>
              </a:rPr>
              <a:t>Future of Language</a:t>
            </a:r>
          </a:p>
          <a:p>
            <a:pPr algn="ctr">
              <a:lnSpc>
                <a:spcPts val="5900"/>
              </a:lnSpc>
            </a:pPr>
            <a:r>
              <a:rPr lang="en-US" sz="5000">
                <a:solidFill>
                  <a:srgbClr val="000000"/>
                </a:solidFill>
                <a:latin typeface="Comic Sans"/>
              </a:rPr>
              <a:t>Translation </a:t>
            </a:r>
          </a:p>
          <a:p>
            <a:pPr algn="ctr">
              <a:lnSpc>
                <a:spcPts val="5900"/>
              </a:lnSpc>
            </a:pPr>
            <a:r>
              <a:rPr lang="en-US" sz="5000">
                <a:solidFill>
                  <a:srgbClr val="000000"/>
                </a:solidFill>
                <a:latin typeface="Comic Sans"/>
              </a:rPr>
              <a:t>in NLP</a:t>
            </a:r>
          </a:p>
        </p:txBody>
      </p:sp>
      <p:pic>
        <p:nvPicPr>
          <p:cNvPr id="4" name="Picture 4"/>
          <p:cNvPicPr>
            <a:picLocks noChangeAspect="1"/>
          </p:cNvPicPr>
          <p:nvPr/>
        </p:nvPicPr>
        <p:blipFill>
          <a:blip r:embed="rId3"/>
          <a:srcRect/>
          <a:stretch>
            <a:fillRect/>
          </a:stretch>
        </p:blipFill>
        <p:spPr>
          <a:xfrm rot="313119">
            <a:off x="7730519" y="-980388"/>
            <a:ext cx="3312451" cy="3167532"/>
          </a:xfrm>
          <a:prstGeom prst="rect">
            <a:avLst/>
          </a:prstGeom>
        </p:spPr>
      </p:pic>
      <p:sp>
        <p:nvSpPr>
          <p:cNvPr id="5" name="TextBox 5"/>
          <p:cNvSpPr txBox="1"/>
          <p:nvPr/>
        </p:nvSpPr>
        <p:spPr>
          <a:xfrm>
            <a:off x="609601" y="392430"/>
            <a:ext cx="1035198" cy="678180"/>
          </a:xfrm>
          <a:prstGeom prst="rect">
            <a:avLst/>
          </a:prstGeom>
        </p:spPr>
        <p:txBody>
          <a:bodyPr wrap="square" lIns="0" tIns="0" rIns="0" bIns="0" rtlCol="0" anchor="t">
            <a:spAutoFit/>
          </a:bodyPr>
          <a:lstStyle/>
          <a:p>
            <a:pPr marL="0" lvl="0" indent="0" algn="r">
              <a:lnSpc>
                <a:spcPts val="5309"/>
              </a:lnSpc>
              <a:spcBef>
                <a:spcPct val="0"/>
              </a:spcBef>
            </a:pPr>
            <a:r>
              <a:rPr lang="en-US" sz="4500" u="none" dirty="0">
                <a:solidFill>
                  <a:srgbClr val="000000">
                    <a:alpha val="60000"/>
                  </a:srgbClr>
                </a:solidFill>
                <a:latin typeface="HK Grotesk Bold"/>
              </a:rPr>
              <a:t>07</a:t>
            </a:r>
          </a:p>
        </p:txBody>
      </p:sp>
      <p:sp>
        <p:nvSpPr>
          <p:cNvPr id="6" name="TextBox 6"/>
          <p:cNvSpPr txBox="1"/>
          <p:nvPr/>
        </p:nvSpPr>
        <p:spPr>
          <a:xfrm>
            <a:off x="731520" y="2790254"/>
            <a:ext cx="8883181" cy="2990504"/>
          </a:xfrm>
          <a:prstGeom prst="rect">
            <a:avLst/>
          </a:prstGeom>
        </p:spPr>
        <p:txBody>
          <a:bodyPr lIns="0" tIns="0" rIns="0" bIns="0" rtlCol="0" anchor="t">
            <a:spAutoFit/>
          </a:bodyPr>
          <a:lstStyle/>
          <a:p>
            <a:pPr>
              <a:lnSpc>
                <a:spcPts val="2644"/>
              </a:lnSpc>
            </a:pPr>
            <a:r>
              <a:rPr lang="en-US" sz="1888">
                <a:solidFill>
                  <a:srgbClr val="731F7D"/>
                </a:solidFill>
                <a:latin typeface="Comic Sans Bold"/>
              </a:rPr>
              <a:t>The future of language translation in NLP looks promising, with advancements in technology and data availability enabling more accurate and efficient translations. There is also a growing trend towards developing multilingual models that can translate between multiple languages at once.</a:t>
            </a:r>
          </a:p>
          <a:p>
            <a:pPr>
              <a:lnSpc>
                <a:spcPts val="2644"/>
              </a:lnSpc>
            </a:pPr>
            <a:endParaRPr lang="en-US" sz="1888">
              <a:solidFill>
                <a:srgbClr val="731F7D"/>
              </a:solidFill>
              <a:latin typeface="Comic Sans Bold"/>
            </a:endParaRPr>
          </a:p>
          <a:p>
            <a:pPr>
              <a:lnSpc>
                <a:spcPts val="2644"/>
              </a:lnSpc>
              <a:spcBef>
                <a:spcPct val="0"/>
              </a:spcBef>
            </a:pPr>
            <a:r>
              <a:rPr lang="en-US" sz="1888">
                <a:solidFill>
                  <a:srgbClr val="731F7D"/>
                </a:solidFill>
                <a:latin typeface="Comic Sans Bold"/>
              </a:rPr>
              <a:t>Additionally, the integration of other NLP techniques such as sentiment analysis and text summarization into translation models could further improve the accuracy and efficiency of language translation in NLP.</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5400000">
            <a:off x="4232004" y="-544528"/>
            <a:ext cx="5550062" cy="4939555"/>
          </a:xfrm>
          <a:prstGeom prst="rect">
            <a:avLst/>
          </a:prstGeom>
        </p:spPr>
      </p:pic>
      <p:pic>
        <p:nvPicPr>
          <p:cNvPr id="3" name="Picture 3"/>
          <p:cNvPicPr>
            <a:picLocks noChangeAspect="1"/>
          </p:cNvPicPr>
          <p:nvPr/>
        </p:nvPicPr>
        <p:blipFill>
          <a:blip r:embed="rId3"/>
          <a:srcRect/>
          <a:stretch>
            <a:fillRect/>
          </a:stretch>
        </p:blipFill>
        <p:spPr>
          <a:xfrm rot="-5017281">
            <a:off x="3589663" y="811864"/>
            <a:ext cx="1060123" cy="1004466"/>
          </a:xfrm>
          <a:prstGeom prst="rect">
            <a:avLst/>
          </a:prstGeom>
        </p:spPr>
      </p:pic>
      <p:pic>
        <p:nvPicPr>
          <p:cNvPr id="4" name="Picture 4"/>
          <p:cNvPicPr>
            <a:picLocks noChangeAspect="1"/>
          </p:cNvPicPr>
          <p:nvPr/>
        </p:nvPicPr>
        <p:blipFill>
          <a:blip r:embed="rId4"/>
          <a:srcRect/>
          <a:stretch>
            <a:fillRect/>
          </a:stretch>
        </p:blipFill>
        <p:spPr>
          <a:xfrm rot="-10567437">
            <a:off x="8175470" y="5527229"/>
            <a:ext cx="2209570" cy="2112901"/>
          </a:xfrm>
          <a:prstGeom prst="rect">
            <a:avLst/>
          </a:prstGeom>
        </p:spPr>
      </p:pic>
      <p:sp>
        <p:nvSpPr>
          <p:cNvPr id="5" name="TextBox 5"/>
          <p:cNvSpPr txBox="1"/>
          <p:nvPr/>
        </p:nvSpPr>
        <p:spPr>
          <a:xfrm>
            <a:off x="692512" y="1174049"/>
            <a:ext cx="7970452" cy="751201"/>
          </a:xfrm>
          <a:prstGeom prst="rect">
            <a:avLst/>
          </a:prstGeom>
        </p:spPr>
        <p:txBody>
          <a:bodyPr lIns="0" tIns="0" rIns="0" bIns="0" rtlCol="0" anchor="t">
            <a:spAutoFit/>
          </a:bodyPr>
          <a:lstStyle/>
          <a:p>
            <a:pPr algn="ctr">
              <a:lnSpc>
                <a:spcPts val="5900"/>
              </a:lnSpc>
            </a:pPr>
            <a:r>
              <a:rPr lang="en-US" sz="5000">
                <a:solidFill>
                  <a:srgbClr val="FFFFFF"/>
                </a:solidFill>
                <a:latin typeface="HK Grotesk Bold"/>
              </a:rPr>
              <a:t>Conclusion</a:t>
            </a:r>
          </a:p>
        </p:txBody>
      </p:sp>
      <p:sp>
        <p:nvSpPr>
          <p:cNvPr id="6" name="TextBox 6"/>
          <p:cNvSpPr txBox="1"/>
          <p:nvPr/>
        </p:nvSpPr>
        <p:spPr>
          <a:xfrm>
            <a:off x="435209" y="2455679"/>
            <a:ext cx="8883181" cy="2999286"/>
          </a:xfrm>
          <a:prstGeom prst="rect">
            <a:avLst/>
          </a:prstGeom>
        </p:spPr>
        <p:txBody>
          <a:bodyPr lIns="0" tIns="0" rIns="0" bIns="0" rtlCol="0" anchor="t">
            <a:spAutoFit/>
          </a:bodyPr>
          <a:lstStyle/>
          <a:p>
            <a:pPr>
              <a:lnSpc>
                <a:spcPts val="2644"/>
              </a:lnSpc>
            </a:pPr>
            <a:r>
              <a:rPr lang="en-US" sz="1888">
                <a:solidFill>
                  <a:srgbClr val="FFFFFF"/>
                </a:solidFill>
                <a:latin typeface="Comic Sans Bold"/>
              </a:rPr>
              <a:t>In conclusion, language translation is a critical component of NLP that enables communication and access to information across different languages and cultures. While there are still challenges to overcome, advancements in technology and data availability are paving the way for more accurate and efficient translations in the future.</a:t>
            </a:r>
          </a:p>
          <a:p>
            <a:pPr>
              <a:lnSpc>
                <a:spcPts val="2644"/>
              </a:lnSpc>
            </a:pPr>
            <a:endParaRPr lang="en-US" sz="1888">
              <a:solidFill>
                <a:srgbClr val="FFFFFF"/>
              </a:solidFill>
              <a:latin typeface="Comic Sans Bold"/>
            </a:endParaRPr>
          </a:p>
          <a:p>
            <a:pPr>
              <a:lnSpc>
                <a:spcPts val="2644"/>
              </a:lnSpc>
              <a:spcBef>
                <a:spcPct val="0"/>
              </a:spcBef>
            </a:pPr>
            <a:r>
              <a:rPr lang="en-US" sz="1888">
                <a:solidFill>
                  <a:srgbClr val="FFFFFF"/>
                </a:solidFill>
                <a:latin typeface="Comic Sans Bold"/>
              </a:rPr>
              <a:t>As NLP continues to evolve and expand, language translation will undoubtedly play an increasingly important role in enabling communication and understanding across the globe.</a:t>
            </a:r>
          </a:p>
        </p:txBody>
      </p:sp>
      <p:sp>
        <p:nvSpPr>
          <p:cNvPr id="7" name="TextBox 7"/>
          <p:cNvSpPr txBox="1"/>
          <p:nvPr/>
        </p:nvSpPr>
        <p:spPr>
          <a:xfrm>
            <a:off x="1643703" y="1174049"/>
            <a:ext cx="1116026" cy="678180"/>
          </a:xfrm>
          <a:prstGeom prst="rect">
            <a:avLst/>
          </a:prstGeom>
        </p:spPr>
        <p:txBody>
          <a:bodyPr wrap="square" lIns="0" tIns="0" rIns="0" bIns="0" rtlCol="0" anchor="t">
            <a:spAutoFit/>
          </a:bodyPr>
          <a:lstStyle/>
          <a:p>
            <a:pPr marL="0" lvl="0" indent="0" algn="r">
              <a:lnSpc>
                <a:spcPts val="5309"/>
              </a:lnSpc>
              <a:spcBef>
                <a:spcPct val="0"/>
              </a:spcBef>
            </a:pPr>
            <a:r>
              <a:rPr lang="en-US" sz="4500" u="none">
                <a:solidFill>
                  <a:srgbClr val="FFFFFF">
                    <a:alpha val="60000"/>
                  </a:srgbClr>
                </a:solidFill>
                <a:latin typeface="HK Grotesk Bold"/>
              </a:rPr>
              <a:t>08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224</TotalTime>
  <Words>579</Words>
  <Application>Microsoft Office PowerPoint</Application>
  <PresentationFormat>Custom</PresentationFormat>
  <Paragraphs>53</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HK Grotesk Bold</vt:lpstr>
      <vt:lpstr>Calibri</vt:lpstr>
      <vt:lpstr>Comic Sans</vt:lpstr>
      <vt:lpstr>Arial</vt:lpstr>
      <vt:lpstr>Comic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and Black Simple Technology Keynote Presentation</dc:title>
  <dc:creator>Bala Siva Sai Megi Reddy Padala</dc:creator>
  <cp:lastModifiedBy>Bala Siva Sai Megi Reddy Padala</cp:lastModifiedBy>
  <cp:revision>2</cp:revision>
  <dcterms:created xsi:type="dcterms:W3CDTF">2006-08-16T00:00:00Z</dcterms:created>
  <dcterms:modified xsi:type="dcterms:W3CDTF">2023-05-01T09:37:50Z</dcterms:modified>
  <dc:identifier>DAFgSQRqxzE</dc:identifier>
</cp:coreProperties>
</file>

<file path=docProps/thumbnail.jpeg>
</file>